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5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AU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04B38B92-D4CA-4817-AE1E-42C814607F8D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0BA304FF-C95A-4061-A73E-9F1EEC37B324}"/>
                </a:ext>
              </a:extLst>
            </p:cNvPr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8F45610-28E9-4A17-92B7-40EF55DF97F6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E56EA92-D471-4C1A-9A4A-9CD7125E4277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8032050A-CC9E-4FB8-B3E1-EBAF197CCDBC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A899D311-88B7-4719-ADD7-DF3073EFC1F8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73BB5E7C-4785-4104-B2D7-E12368856F2F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>
              <a:extLst>
                <a:ext uri="{FF2B5EF4-FFF2-40B4-BE49-F238E27FC236}">
                  <a16:creationId xmlns:a16="http://schemas.microsoft.com/office/drawing/2014/main" id="{2B15E3F7-889A-49B7-BF71-60E095A182DC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3251D4D8-1E54-4E66-A8AB-2C9E20490117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4E907855-A753-4CD7-BC5D-24813208C1F4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364268F1-75CC-4E31-9BFB-80320885FFB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D135801C-2BB5-4C87-AB6A-409057EC1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54252-0A9B-40CB-B05D-D7E992FE82B2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A03FFF9-62DC-426F-9933-8A910E45F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CB030A9-0CCD-4761-8276-09610EB0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7890A-C4F1-4CF6-835B-A1DA84D493F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869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C1623-7313-42D3-99E5-F8E38C05C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59BF5-879D-4313-8943-4B5D6DE55AA7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C63C8-A160-4F05-AE68-60D4D1067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4F10D-6867-4889-A949-D5A6AEA13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588B8-3C1A-403E-9D03-319BECD045C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411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id="{D7573F5E-B770-4204-99DE-26C46DED8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AU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8">
            <a:extLst>
              <a:ext uri="{FF2B5EF4-FFF2-40B4-BE49-F238E27FC236}">
                <a16:creationId xmlns:a16="http://schemas.microsoft.com/office/drawing/2014/main" id="{834D08BC-707F-40C9-8001-967DA6BA4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AU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55274BB-DE31-4FD4-AC96-2763602009D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76083-7704-453D-A3E2-3ACFDC778C4B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C0170C-DDB0-4D49-9619-57BF661789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81C831-93A0-4061-9602-A143B49425B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7D2CF-69F2-46C6-8E33-41D0F4430DE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497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B0BD2-748C-4C4D-9E50-62732854E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6918C-D347-425F-B93E-7956FDAD86AC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EF87D-5B06-4F4A-B0A5-BAB7609E9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AAF1B-9640-4218-BCF6-00EFC97D2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3807-CCB8-4520-9104-3D5355A586F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6300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id="{BA819BCE-88D2-436E-99D3-217BEDAB3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AU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8">
            <a:extLst>
              <a:ext uri="{FF2B5EF4-FFF2-40B4-BE49-F238E27FC236}">
                <a16:creationId xmlns:a16="http://schemas.microsoft.com/office/drawing/2014/main" id="{D79E0D3B-091E-4F61-9433-EEC3919E0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AU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DC3FAB3-165B-4331-B3F8-E24B290B3E7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0E228-F3BF-475A-BBCC-16C38734210A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38A29EC-80F7-40E3-B801-D81AED21550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77E0CE-A122-448E-AB9B-7CF2C863A69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E7F44-E39F-48D1-9659-379D333ECB2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5525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E77B0F-F3B7-4538-A623-B92950700CE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19AA9-5C0B-4F23-9BDB-2ED5F55E2835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17D042-2E46-408F-93A7-5A86C419827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1DB948B-3C70-4458-BD03-BA6657EE8AB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240E3-5A70-4989-99B6-80367848138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4277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83017-0C7E-4101-8693-C87C5CD04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AB5B2-09E4-40FE-B97E-54C170585081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4B626-AFB0-4F66-82A4-A9C921B1E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7358B-8782-48EB-B7D6-DF72F1F57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25CE8-097C-40B8-976C-E0823387A82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1200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AC513-2BEE-4D00-A53F-65919E51E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FAFD2-94FC-452B-A14A-E3FFBB0CEB6B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9F504-C5DF-48C4-8B64-BD0B688E8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24E80-3D72-4A72-AE2B-C94CD94C1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370B6-BD59-4B29-B7F0-12579E3FF86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47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D7255-0001-4589-96B4-05FBDDA4F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735CF-B958-487F-8A82-53BB520CDEDA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D0E13-D348-43ED-B8EA-5DC022A6B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FAB2C-3F02-4CF2-8AA1-B921C297D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FFD2E-76FA-4E65-81A1-1770F4FB007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01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9CD4B-8FA3-4B13-8D0D-628F858E8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2AADD-3134-4D6E-AF56-214091B56482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32754-3DCD-4135-95B8-B2A53EDA0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CD446-B961-4685-8603-E4D29DC0C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6FD35-C8A6-4917-AEAB-4635CF8C3B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681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19E05D-2848-44AB-A870-A1F307DD6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D289F-C95E-4628-806D-EEA584CA0329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9460D1-BBF7-41C3-B4AE-F40A6F3D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0D7064-4388-4FED-AA58-D2B3360CC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13D1D-CAEC-4DA2-A8BD-0AC8F51F459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073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D70B771-A9DF-424C-8527-940D11E39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7F912-DA2D-47C6-B083-29D5DA3783A5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F013D5-8CD2-4F41-B783-9AD02A781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CAC59A3-83F7-4F64-8F51-020CE7A0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DFA64-17B8-4B75-89DC-B9ED04CA419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565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DEF0911-B0F1-41BF-B4C6-6187D90F6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3B269-1ADC-43C6-96E0-DFB887EBDAC8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B69F294-8746-47C1-87B2-9F155CDF2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137529F-E6F5-4562-B1B6-3D4B4D84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47665-2B6F-4D6F-B2FD-BD1D1C55C7C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807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E6982B4-C29D-4B9C-AB81-7A2ABFBE9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056E5-F37D-4539-BD1C-4D826A2C7DDF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EB4950C-6474-44A1-BEED-1D4C1D3A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88F140-B165-4B02-A324-8A3CA6626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D2681-BB9D-426A-BC28-0E4D26B2D5B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470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33C69B-DE46-4BD8-BF8A-EE6657B26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1336A-15A6-453F-858D-C69FC8A51170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B5DAFE-956D-41AB-BFEA-FAF7473AC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A3D4DD-83D2-49E7-9292-6512F0FAC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E2CDB-3CEB-4211-8B65-F5856DD9BDA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496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124B3DE-B00F-47D2-83A9-1FFF64CC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7EB0C-2506-4111-865E-88CD8DC2CAC7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57F2643-5EE8-4869-8DE7-7D598FE5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46B6F9-5630-4F70-A834-97A2CBB81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56439-F7C0-4D92-88C1-199625A5671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72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>
            <a:extLst>
              <a:ext uri="{FF2B5EF4-FFF2-40B4-BE49-F238E27FC236}">
                <a16:creationId xmlns:a16="http://schemas.microsoft.com/office/drawing/2014/main" id="{D2826F26-6D9C-420F-A879-73684F322801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48E9F49-D289-4620-ADA7-D6D8735C4BB3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4728A2D-7602-4F41-99CD-750D78D91A85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2A291274-F548-4AAC-9B73-6781EEF548A5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DBA9154D-EABE-4472-930F-341736204D62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32A2BF50-2436-47C8-83A5-E60A191F0E28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0C912D97-5F3E-4057-A496-902DFF6EC304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17AD472C-EA3D-4510-A2EA-5D338F6097E5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AE79496F-775A-441F-825F-74E93BCC8406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1172BAF-9B2F-4799-8038-758EE47C78B3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7A754C6-BA3B-494C-9607-91DDD1E315F9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6D8C6BC3-3803-4707-B212-CD1C16DE89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A1AB16BD-35C2-4569-95AC-5982A0A3D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3086E-4BA9-4A9E-915C-AB4E2ACF46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2A7F8E-9283-45D7-BEF4-2C6A4A11B0DB}" type="datetimeFigureOut">
              <a:rPr lang="en-AU"/>
              <a:pPr>
                <a:defRPr/>
              </a:pPr>
              <a:t>29/05/2023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7C4EE-FC84-4AEB-B30A-D86E00DF1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3564F-7144-4C2E-9712-13E5DAC4FE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D671713C-2D32-4491-844B-E0C8B8E0CE1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11" r:id="rId11"/>
    <p:sldLayoutId id="2147483706" r:id="rId12"/>
    <p:sldLayoutId id="2147483712" r:id="rId13"/>
    <p:sldLayoutId id="2147483707" r:id="rId14"/>
    <p:sldLayoutId id="2147483708" r:id="rId15"/>
    <p:sldLayoutId id="2147483709" r:id="rId1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C4D57A37-4E97-4E39-B123-B00A7DD10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8450" y="457994"/>
            <a:ext cx="8597900" cy="1320800"/>
          </a:xfrm>
        </p:spPr>
        <p:txBody>
          <a:bodyPr/>
          <a:lstStyle/>
          <a:p>
            <a:r>
              <a:rPr lang="en-AU" altLang="en-US" sz="4400"/>
              <a:t>Learning Objective </a:t>
            </a:r>
          </a:p>
        </p:txBody>
      </p:sp>
      <p:sp>
        <p:nvSpPr>
          <p:cNvPr id="5123" name="Content Placeholder 5">
            <a:extLst>
              <a:ext uri="{FF2B5EF4-FFF2-40B4-BE49-F238E27FC236}">
                <a16:creationId xmlns:a16="http://schemas.microsoft.com/office/drawing/2014/main" id="{1067D6D3-C469-43DB-ABDF-FAE8A1ABE2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5025" y="1225550"/>
            <a:ext cx="8596313" cy="2203450"/>
          </a:xfrm>
        </p:spPr>
        <p:txBody>
          <a:bodyPr/>
          <a:lstStyle/>
          <a:p>
            <a:r>
              <a:rPr lang="en-AU" altLang="en-US" sz="3200" dirty="0"/>
              <a:t>Students will be able to identify and explain what happens at plate boundaries. </a:t>
            </a:r>
          </a:p>
        </p:txBody>
      </p:sp>
      <p:sp>
        <p:nvSpPr>
          <p:cNvPr id="5124" name="Title 1">
            <a:extLst>
              <a:ext uri="{FF2B5EF4-FFF2-40B4-BE49-F238E27FC236}">
                <a16:creationId xmlns:a16="http://schemas.microsoft.com/office/drawing/2014/main" id="{96533912-9856-4844-9A99-676B001C4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50" y="3757613"/>
            <a:ext cx="85979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4400">
                <a:solidFill>
                  <a:schemeClr val="accent1"/>
                </a:solidFill>
              </a:rPr>
              <a:t>Success Criteria </a:t>
            </a:r>
          </a:p>
        </p:txBody>
      </p:sp>
      <p:sp>
        <p:nvSpPr>
          <p:cNvPr id="5125" name="Content Placeholder 5">
            <a:extLst>
              <a:ext uri="{FF2B5EF4-FFF2-40B4-BE49-F238E27FC236}">
                <a16:creationId xmlns:a16="http://schemas.microsoft.com/office/drawing/2014/main" id="{AC79142F-8716-4785-843A-A1F28BE95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025" y="4714875"/>
            <a:ext cx="8597900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indent="0" eaLnBrk="1" hangingPunct="1">
              <a:buNone/>
            </a:pPr>
            <a:r>
              <a:rPr lang="en-AU" altLang="en-US" sz="2800" dirty="0"/>
              <a:t>SC7:  I can explain why volcanoes occur at subduction zones and hot spots.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odayinheritagehistory.files.wordpress.com/2012/02/mauna-lo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09141"/>
            <a:ext cx="9144000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4221088"/>
            <a:ext cx="9144000" cy="270892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  <a:t>Mauna Loa is a shield volcano and is the largest in the world.</a:t>
            </a:r>
          </a:p>
          <a:p>
            <a:pPr lvl="0"/>
            <a:endParaRPr lang="en-US" sz="7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  <a:t>It makes up over half of the island of Hawaii</a:t>
            </a:r>
          </a:p>
          <a:p>
            <a:pPr marL="0" indent="0">
              <a:buNone/>
            </a:pPr>
            <a:endParaRPr lang="en-GB" sz="7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  <a:t>Mauna Loa is an active volcano. Its last eruption was in 1984.</a:t>
            </a:r>
          </a:p>
          <a:p>
            <a:pPr marL="0" indent="0">
              <a:buNone/>
            </a:pPr>
            <a:endParaRPr lang="en-GB" sz="6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  <a:t>Eruptions of Mauna Loa feature slow moving lava flows.</a:t>
            </a:r>
          </a:p>
          <a:p>
            <a:pPr marL="0" indent="0">
              <a:buNone/>
            </a:pPr>
            <a:endParaRPr lang="en-GB" sz="6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  <a:t>It has long, gradual slopes that extend to the sea floor.</a:t>
            </a:r>
          </a:p>
          <a:p>
            <a:pPr lvl="0"/>
            <a:endParaRPr lang="en-GB" sz="6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  <a:t>Mauna Loa rises from the sea floor to a summit of 9170m. This is greater than the height of Mount Everest.</a:t>
            </a:r>
            <a:endParaRPr lang="en-GB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75520" y="184285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  <a:t>Mauna Loa</a:t>
            </a:r>
          </a:p>
        </p:txBody>
      </p:sp>
    </p:spTree>
    <p:extLst>
      <p:ext uri="{BB962C8B-B14F-4D97-AF65-F5344CB8AC3E}">
        <p14:creationId xmlns:p14="http://schemas.microsoft.com/office/powerpoint/2010/main" val="2759475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109538"/>
            <a:ext cx="8229600" cy="634082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Comic Sans MS" panose="030F0702030302020204" pitchFamily="66" charset="0"/>
              </a:rPr>
              <a:t>Show what you have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955328"/>
            <a:ext cx="9410700" cy="561662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2800" dirty="0">
                <a:latin typeface="Comic Sans MS" panose="030F0702030302020204" pitchFamily="66" charset="0"/>
              </a:rPr>
              <a:t>Explain why volcanoes erupt.</a:t>
            </a:r>
          </a:p>
          <a:p>
            <a:pPr marL="514350" indent="-514350">
              <a:buAutoNum type="arabicPeriod"/>
            </a:pPr>
            <a:endParaRPr lang="en-GB" sz="13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endParaRPr lang="en-GB" sz="13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GB" sz="2800" dirty="0">
                <a:latin typeface="Comic Sans MS" panose="030F0702030302020204" pitchFamily="66" charset="0"/>
              </a:rPr>
              <a:t>Identify the type of plate boundary where </a:t>
            </a:r>
            <a:r>
              <a:rPr lang="en-GB" sz="2800" b="1" u="sng" dirty="0">
                <a:latin typeface="Comic Sans MS" panose="030F0702030302020204" pitchFamily="66" charset="0"/>
              </a:rPr>
              <a:t>Composite</a:t>
            </a:r>
            <a:r>
              <a:rPr lang="en-GB" sz="2800" dirty="0">
                <a:latin typeface="Comic Sans MS" panose="030F0702030302020204" pitchFamily="66" charset="0"/>
              </a:rPr>
              <a:t> volcanoes occur.</a:t>
            </a:r>
          </a:p>
          <a:p>
            <a:pPr marL="514350" indent="-514350">
              <a:buAutoNum type="arabicPeriod"/>
            </a:pPr>
            <a:endParaRPr lang="en-GB" sz="13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endParaRPr lang="en-GB" sz="13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GB" sz="2800" dirty="0">
                <a:latin typeface="Comic Sans MS" panose="030F0702030302020204" pitchFamily="66" charset="0"/>
              </a:rPr>
              <a:t>Identify the type of plate boundary where </a:t>
            </a:r>
            <a:r>
              <a:rPr lang="en-GB" sz="2800" b="1" u="sng" dirty="0">
                <a:latin typeface="Comic Sans MS" panose="030F0702030302020204" pitchFamily="66" charset="0"/>
              </a:rPr>
              <a:t>Shield</a:t>
            </a:r>
            <a:r>
              <a:rPr lang="en-GB" sz="2800" dirty="0">
                <a:latin typeface="Comic Sans MS" panose="030F0702030302020204" pitchFamily="66" charset="0"/>
              </a:rPr>
              <a:t> volcanoes occur.</a:t>
            </a:r>
          </a:p>
          <a:p>
            <a:pPr marL="514350" indent="-514350">
              <a:buAutoNum type="arabicPeriod"/>
            </a:pPr>
            <a:endParaRPr lang="en-GB" sz="13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GB" sz="2800" dirty="0">
                <a:latin typeface="Comic Sans MS" panose="030F0702030302020204" pitchFamily="66" charset="0"/>
              </a:rPr>
              <a:t>Explain the difference between a </a:t>
            </a:r>
            <a:r>
              <a:rPr lang="en-GB" sz="2800" b="1" dirty="0">
                <a:latin typeface="Comic Sans MS" panose="030F0702030302020204" pitchFamily="66" charset="0"/>
              </a:rPr>
              <a:t>Composite</a:t>
            </a:r>
            <a:r>
              <a:rPr lang="en-GB" sz="2800" dirty="0">
                <a:latin typeface="Comic Sans MS" panose="030F0702030302020204" pitchFamily="66" charset="0"/>
              </a:rPr>
              <a:t> and a </a:t>
            </a:r>
            <a:r>
              <a:rPr lang="en-GB" sz="2800" b="1" dirty="0">
                <a:latin typeface="Comic Sans MS" panose="030F0702030302020204" pitchFamily="66" charset="0"/>
              </a:rPr>
              <a:t>Shield</a:t>
            </a:r>
            <a:r>
              <a:rPr lang="en-GB" sz="2800" dirty="0">
                <a:latin typeface="Comic Sans MS" panose="030F0702030302020204" pitchFamily="66" charset="0"/>
              </a:rPr>
              <a:t> volcano.</a:t>
            </a:r>
          </a:p>
        </p:txBody>
      </p:sp>
    </p:spTree>
    <p:extLst>
      <p:ext uri="{BB962C8B-B14F-4D97-AF65-F5344CB8AC3E}">
        <p14:creationId xmlns:p14="http://schemas.microsoft.com/office/powerpoint/2010/main" val="275825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41381-BF1F-4C00-A73A-06912C8EA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Warm-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BDDA2-D4E6-4817-AC1D-30D63ABF0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790700"/>
            <a:ext cx="8596312" cy="4251325"/>
          </a:xfrm>
        </p:spPr>
        <p:txBody>
          <a:bodyPr/>
          <a:lstStyle/>
          <a:p>
            <a:r>
              <a:rPr lang="en-AU" sz="3600" dirty="0"/>
              <a:t>Draw the types of movements that occur at convergent and divergent plates</a:t>
            </a:r>
            <a:r>
              <a:rPr lang="en-AU" sz="2400" dirty="0"/>
              <a:t>?</a:t>
            </a:r>
          </a:p>
          <a:p>
            <a:r>
              <a:rPr lang="en-AU" sz="3600" dirty="0"/>
              <a:t>Explain how faults and folding occur.</a:t>
            </a:r>
          </a:p>
        </p:txBody>
      </p:sp>
    </p:spTree>
    <p:extLst>
      <p:ext uri="{BB962C8B-B14F-4D97-AF65-F5344CB8AC3E}">
        <p14:creationId xmlns:p14="http://schemas.microsoft.com/office/powerpoint/2010/main" val="3137680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804" y="4517752"/>
            <a:ext cx="9671496" cy="2340248"/>
          </a:xfrm>
        </p:spPr>
        <p:txBody>
          <a:bodyPr>
            <a:no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Volcanoes occur close to tectonic plate boundaries. </a:t>
            </a:r>
          </a:p>
          <a:p>
            <a:pPr marL="0" indent="0">
              <a:buNone/>
            </a:pPr>
            <a:endParaRPr lang="en-GB" sz="800" b="1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There are no active volcanoes in the Australia because there are no plate boundaries near to us. </a:t>
            </a:r>
          </a:p>
          <a:p>
            <a:pPr marL="0" indent="0">
              <a:buNone/>
            </a:pPr>
            <a:endParaRPr lang="en-GB" sz="800" b="1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latin typeface="Comic Sans MS" panose="030F0702030302020204" pitchFamily="66" charset="0"/>
              </a:rPr>
              <a:t>The nearest active volcanoes are in Asia and New Zealand</a:t>
            </a:r>
          </a:p>
        </p:txBody>
      </p:sp>
      <p:pic>
        <p:nvPicPr>
          <p:cNvPr id="2054" name="Picture 6" descr="http://classconnection.s3.amazonaws.com/754/flashcards/1160754/png/parts_of_a_volcano1328636763089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2"/>
          <a:stretch/>
        </p:blipFill>
        <p:spPr bwMode="auto">
          <a:xfrm>
            <a:off x="317500" y="-105792"/>
            <a:ext cx="8682493" cy="47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9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3BCEB5-E7F1-443D-9539-78F529ABD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487" y="739056"/>
            <a:ext cx="7755738" cy="57512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E88ABD-43C1-43A7-BB38-C1578343E672}"/>
              </a:ext>
            </a:extLst>
          </p:cNvPr>
          <p:cNvSpPr txBox="1"/>
          <p:nvPr/>
        </p:nvSpPr>
        <p:spPr>
          <a:xfrm>
            <a:off x="612742" y="452486"/>
            <a:ext cx="46379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/>
              <a:t>Volcanoes form due to hotspots being formed as a result of a subduction zone</a:t>
            </a:r>
            <a:r>
              <a:rPr lang="en-AU" dirty="0"/>
              <a:t>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7777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3400" y="88900"/>
            <a:ext cx="5321300" cy="661814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Comic Sans MS" panose="030F0702030302020204" pitchFamily="66" charset="0"/>
              </a:rPr>
              <a:t>Why do Volcanoes erupt?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750714"/>
            <a:ext cx="5765799" cy="5918646"/>
          </a:xfrm>
        </p:spPr>
        <p:txBody>
          <a:bodyPr>
            <a:no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Heat deep within the Earth’s Mantle melts rocks to create a slow moving substance called Magma.  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Magma is lighter than solid rock so it rises and collects in magma chambers.  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Eventually magma pushes through vents in the Earth's surface causing a volcanic eruption.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 magma comes out of the volcano and is now called lava.</a:t>
            </a:r>
          </a:p>
        </p:txBody>
      </p:sp>
      <p:pic>
        <p:nvPicPr>
          <p:cNvPr id="3076" name="Picture 4" descr="http://4.bp.blogspot.com/-UlYUHWTPHYs/Tg3a7iWu_8I/AAAAAAAAAEM/marSsW4t-Oo/s1600/volcanoXjup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6" r="13550"/>
          <a:stretch/>
        </p:blipFill>
        <p:spPr bwMode="auto">
          <a:xfrm>
            <a:off x="6528048" y="836712"/>
            <a:ext cx="4104456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93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300" y="4166096"/>
            <a:ext cx="9139320" cy="3096344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They form along plate boundaries called destructive/convergent zones where one of the Earth's plates moves below another.</a:t>
            </a:r>
          </a:p>
          <a:p>
            <a:pPr marL="0" indent="0">
              <a:buNone/>
            </a:pPr>
            <a:endParaRPr lang="en-GB" sz="24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omic Sans MS" panose="030F0702030302020204" pitchFamily="66" charset="0"/>
              </a:rPr>
              <a:t>In 79 AD the eruption of Vesuvius, destroyed the towns Pompeii and Herculaneum, claiming thousands of lives</a:t>
            </a:r>
          </a:p>
          <a:p>
            <a:endParaRPr lang="en-GB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http://www.weatherwizkids.com/volcano_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48" y="1"/>
            <a:ext cx="4139952" cy="391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7869" y="131380"/>
            <a:ext cx="5004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omic Sans MS" panose="030F0702030302020204" pitchFamily="66" charset="0"/>
              </a:rPr>
              <a:t>Composite volcanoes are steep-sided and cone-shaped.</a:t>
            </a:r>
          </a:p>
          <a:p>
            <a:endParaRPr lang="en-GB" sz="2400" b="1" dirty="0">
              <a:latin typeface="Comic Sans MS" panose="030F0702030302020204" pitchFamily="66" charset="0"/>
            </a:endParaRPr>
          </a:p>
          <a:p>
            <a:endParaRPr lang="en-GB" sz="2400" b="1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Comic Sans MS" panose="030F0702030302020204" pitchFamily="66" charset="0"/>
              </a:rPr>
              <a:t>Eruptions can be explosive, with hot ash clouds and viscous (sticky) lava that doesn’t flow far.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87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17EC9A-91CA-4D89-AD37-D9A553B1F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35" y="141757"/>
            <a:ext cx="10326848" cy="661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34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10580"/>
            <a:ext cx="8507288" cy="771926"/>
          </a:xfrm>
        </p:spPr>
        <p:txBody>
          <a:bodyPr>
            <a:norm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Mount Vesuvius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1406604"/>
            <a:ext cx="5638800" cy="5262756"/>
          </a:xfrm>
        </p:spPr>
        <p:txBody>
          <a:bodyPr>
            <a:normAutofit fontScale="25000" lnSpcReduction="20000"/>
          </a:bodyPr>
          <a:lstStyle/>
          <a:p>
            <a:r>
              <a:rPr lang="en-GB" sz="7400" b="1" dirty="0">
                <a:latin typeface="Comic Sans MS" panose="030F0702030302020204" pitchFamily="66" charset="0"/>
              </a:rPr>
              <a:t>Mount Vesuvius is a composite volcano.</a:t>
            </a:r>
          </a:p>
          <a:p>
            <a:pPr marL="0" indent="0">
              <a:buNone/>
            </a:pPr>
            <a:endParaRPr lang="en-GB" sz="3400" b="1" dirty="0">
              <a:latin typeface="Comic Sans MS" panose="030F0702030302020204" pitchFamily="66" charset="0"/>
            </a:endParaRPr>
          </a:p>
          <a:p>
            <a:r>
              <a:rPr lang="en-GB" sz="6000" b="1" dirty="0">
                <a:latin typeface="Comic Sans MS" panose="030F0702030302020204" pitchFamily="66" charset="0"/>
              </a:rPr>
              <a:t>Located in Italy, about 9 miles from the city of Naples.</a:t>
            </a:r>
          </a:p>
          <a:p>
            <a:pPr marL="0" indent="0">
              <a:buNone/>
            </a:pPr>
            <a:endParaRPr lang="en-GB" sz="3100" b="1" dirty="0">
              <a:latin typeface="Comic Sans MS" panose="030F0702030302020204" pitchFamily="66" charset="0"/>
            </a:endParaRPr>
          </a:p>
          <a:p>
            <a:r>
              <a:rPr lang="en-GB" sz="6000" b="1" dirty="0">
                <a:latin typeface="Comic Sans MS" panose="030F0702030302020204" pitchFamily="66" charset="0"/>
              </a:rPr>
              <a:t>Mount Vesuvius is about 4,190 feet high and measures about 30 miles around its base. </a:t>
            </a:r>
          </a:p>
          <a:p>
            <a:pPr marL="0" indent="0">
              <a:buNone/>
            </a:pPr>
            <a:endParaRPr lang="en-GB" sz="3100" b="1" dirty="0">
              <a:latin typeface="Comic Sans MS" panose="030F0702030302020204" pitchFamily="66" charset="0"/>
            </a:endParaRPr>
          </a:p>
          <a:p>
            <a:r>
              <a:rPr lang="en-GB" sz="6000" b="1" dirty="0">
                <a:latin typeface="Comic Sans MS" panose="030F0702030302020204" pitchFamily="66" charset="0"/>
              </a:rPr>
              <a:t>Geologists estimate it to be about 17,000 years old.</a:t>
            </a:r>
          </a:p>
          <a:p>
            <a:pPr marL="0" indent="0">
              <a:buNone/>
            </a:pPr>
            <a:endParaRPr lang="en-GB" sz="3100" b="1" dirty="0">
              <a:latin typeface="Comic Sans MS" panose="030F0702030302020204" pitchFamily="66" charset="0"/>
            </a:endParaRPr>
          </a:p>
          <a:p>
            <a:r>
              <a:rPr lang="en-GB" sz="6000" b="1" dirty="0">
                <a:latin typeface="Comic Sans MS" panose="030F0702030302020204" pitchFamily="66" charset="0"/>
              </a:rPr>
              <a:t>Vesuvius is the only volcano on the European mainland that has erupted during the last century and is still active. </a:t>
            </a:r>
          </a:p>
          <a:p>
            <a:pPr marL="0" indent="0">
              <a:buNone/>
            </a:pPr>
            <a:endParaRPr lang="en-GB" sz="3100" b="1" dirty="0">
              <a:latin typeface="Comic Sans MS" panose="030F0702030302020204" pitchFamily="66" charset="0"/>
            </a:endParaRPr>
          </a:p>
          <a:p>
            <a:r>
              <a:rPr lang="en-GB" sz="6000" b="1" dirty="0">
                <a:latin typeface="Comic Sans MS" panose="030F0702030302020204" pitchFamily="66" charset="0"/>
              </a:rPr>
              <a:t>It has erupted over 50 times during the last 2,000 years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http://www.buzzle.com/img/articleImages/273400-371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902548"/>
            <a:ext cx="3860428" cy="576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026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3" y="2819403"/>
            <a:ext cx="8367461" cy="3705941"/>
          </a:xfrm>
        </p:spPr>
        <p:txBody>
          <a:bodyPr>
            <a:normAutofit/>
          </a:bodyPr>
          <a:lstStyle/>
          <a:p>
            <a:r>
              <a:rPr lang="en-GB" sz="2000" b="1" dirty="0">
                <a:latin typeface="Comic Sans MS" panose="030F0702030302020204" pitchFamily="66" charset="0"/>
              </a:rPr>
              <a:t>Shield volcanoes are usually found at constructive/ divergent plate boundaries.</a:t>
            </a:r>
          </a:p>
          <a:p>
            <a:endParaRPr lang="en-GB" sz="2000" b="1" dirty="0">
              <a:latin typeface="Comic Sans MS" panose="030F0702030302020204" pitchFamily="66" charset="0"/>
            </a:endParaRPr>
          </a:p>
          <a:p>
            <a:r>
              <a:rPr lang="en-GB" sz="2000" b="1" dirty="0">
                <a:latin typeface="Comic Sans MS" panose="030F0702030302020204" pitchFamily="66" charset="0"/>
              </a:rPr>
              <a:t>They are low, with gently sloping sides.</a:t>
            </a:r>
          </a:p>
          <a:p>
            <a:pPr marL="0" indent="0">
              <a:buNone/>
            </a:pPr>
            <a:endParaRPr lang="en-GB" sz="2000" b="1" dirty="0">
              <a:latin typeface="Comic Sans MS" panose="030F0702030302020204" pitchFamily="66" charset="0"/>
            </a:endParaRPr>
          </a:p>
          <a:p>
            <a:r>
              <a:rPr lang="en-GB" sz="2000" b="1" dirty="0">
                <a:latin typeface="Comic Sans MS" panose="030F0702030302020204" pitchFamily="66" charset="0"/>
              </a:rPr>
              <a:t>They are formed by eruptions of thin, runny lava.</a:t>
            </a:r>
          </a:p>
          <a:p>
            <a:pPr marL="0" indent="0">
              <a:buNone/>
            </a:pPr>
            <a:endParaRPr lang="en-GB" sz="2000" b="1" dirty="0">
              <a:latin typeface="Comic Sans MS" panose="030F0702030302020204" pitchFamily="66" charset="0"/>
            </a:endParaRPr>
          </a:p>
          <a:p>
            <a:r>
              <a:rPr lang="en-GB" sz="2000" b="1" dirty="0">
                <a:latin typeface="Comic Sans MS" panose="030F0702030302020204" pitchFamily="66" charset="0"/>
              </a:rPr>
              <a:t>Eruptions tend to be frequent but relatively gentle.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076" name="Picture 4" descr="http://www.coolgeography.co.uk/GCSE/AQA/Restless%20Earth/Volcanoes/Shield%20Volcan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139"/>
          <a:stretch/>
        </p:blipFill>
        <p:spPr bwMode="auto">
          <a:xfrm>
            <a:off x="1559497" y="1342"/>
            <a:ext cx="9072031" cy="2419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>
            <a:cxnSpLocks/>
          </p:cNvCxnSpPr>
          <p:nvPr/>
        </p:nvCxnSpPr>
        <p:spPr>
          <a:xfrm>
            <a:off x="1602530" y="2420889"/>
            <a:ext cx="0" cy="44371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632504" y="0"/>
            <a:ext cx="0" cy="6858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602530" y="6858000"/>
            <a:ext cx="902899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5703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sson PPT template.potx" id="{42870346-A5C9-4747-B021-B5195AB6812F}" vid="{5C4215F7-8DFA-43F2-A491-142529AA2AD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49439EC94700409E408A5B6F990243" ma:contentTypeVersion="15" ma:contentTypeDescription="Create a new document." ma:contentTypeScope="" ma:versionID="bbeec43803ce057db510b555af20da71">
  <xsd:schema xmlns:xsd="http://www.w3.org/2001/XMLSchema" xmlns:xs="http://www.w3.org/2001/XMLSchema" xmlns:p="http://schemas.microsoft.com/office/2006/metadata/properties" xmlns:ns2="ae9ec455-95ee-41a7-9221-20b4d8a4ace6" xmlns:ns3="3dfc3727-4120-4b9d-bed7-46e7d7214b61" targetNamespace="http://schemas.microsoft.com/office/2006/metadata/properties" ma:root="true" ma:fieldsID="471e3245701d2da005d6cdd16e19fbbe" ns2:_="" ns3:_="">
    <xsd:import namespace="ae9ec455-95ee-41a7-9221-20b4d8a4ace6"/>
    <xsd:import namespace="3dfc3727-4120-4b9d-bed7-46e7d7214b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ec455-95ee-41a7-9221-20b4d8a4ac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73d397c-480d-4149-95e5-be7ffaca68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fc3727-4120-4b9d-bed7-46e7d7214b6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98378c9f-6fd6-48b4-947a-2dc44c42869f}" ma:internalName="TaxCatchAll" ma:showField="CatchAllData" ma:web="3dfc3727-4120-4b9d-bed7-46e7d7214b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9ec455-95ee-41a7-9221-20b4d8a4ace6">
      <Terms xmlns="http://schemas.microsoft.com/office/infopath/2007/PartnerControls"/>
    </lcf76f155ced4ddcb4097134ff3c332f>
    <TaxCatchAll xmlns="3dfc3727-4120-4b9d-bed7-46e7d7214b61" xsi:nil="true"/>
  </documentManagement>
</p:properties>
</file>

<file path=customXml/itemProps1.xml><?xml version="1.0" encoding="utf-8"?>
<ds:datastoreItem xmlns:ds="http://schemas.openxmlformats.org/officeDocument/2006/customXml" ds:itemID="{84E4EBD8-375F-4971-87FC-DFD54C44FBE3}"/>
</file>

<file path=customXml/itemProps2.xml><?xml version="1.0" encoding="utf-8"?>
<ds:datastoreItem xmlns:ds="http://schemas.openxmlformats.org/officeDocument/2006/customXml" ds:itemID="{597FFC29-C731-4DF6-BE82-DA6F0D1D0607}"/>
</file>

<file path=customXml/itemProps3.xml><?xml version="1.0" encoding="utf-8"?>
<ds:datastoreItem xmlns:ds="http://schemas.openxmlformats.org/officeDocument/2006/customXml" ds:itemID="{1616369A-E33D-47A7-BC56-5F0824D79143}"/>
</file>

<file path=docProps/app.xml><?xml version="1.0" encoding="utf-8"?>
<Properties xmlns="http://schemas.openxmlformats.org/officeDocument/2006/extended-properties" xmlns:vt="http://schemas.openxmlformats.org/officeDocument/2006/docPropsVTypes">
  <Template>Lesson PPT template</Template>
  <TotalTime>1234</TotalTime>
  <Words>492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Comic Sans MS</vt:lpstr>
      <vt:lpstr>Trebuchet MS</vt:lpstr>
      <vt:lpstr>Wingdings 3</vt:lpstr>
      <vt:lpstr>Facet</vt:lpstr>
      <vt:lpstr>Learning Objective </vt:lpstr>
      <vt:lpstr>Warm- Up</vt:lpstr>
      <vt:lpstr>PowerPoint Presentation</vt:lpstr>
      <vt:lpstr>PowerPoint Presentation</vt:lpstr>
      <vt:lpstr>Why do Volcanoes erupt?</vt:lpstr>
      <vt:lpstr>PowerPoint Presentation</vt:lpstr>
      <vt:lpstr>PowerPoint Presentation</vt:lpstr>
      <vt:lpstr>Mount Vesuvius</vt:lpstr>
      <vt:lpstr>PowerPoint Presentation</vt:lpstr>
      <vt:lpstr>PowerPoint Presentation</vt:lpstr>
      <vt:lpstr>Show what you have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O'BRIEN, Sarah (srobr0)</dc:creator>
  <cp:lastModifiedBy>KAPIOTAS, Elizabeth (ekapi1)</cp:lastModifiedBy>
  <cp:revision>9</cp:revision>
  <dcterms:created xsi:type="dcterms:W3CDTF">2021-05-03T21:56:41Z</dcterms:created>
  <dcterms:modified xsi:type="dcterms:W3CDTF">2023-05-29T04:12:43Z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0x0101007E49439EC94700409E408A5B6F990243</vt:lpwstr>
  </property>
</Properties>
</file>